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72" d="100"/>
          <a:sy n="72" d="100"/>
        </p:scale>
        <p:origin x="1325"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9/14/2022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9/14/2022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0.wmf"/><Relationship Id="rId4" Type="http://schemas.openxmlformats.org/officeDocument/2006/relationships/oleObject" Target="../embeddings/oleObject7.bin"/><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oleObject" Target="../embeddings/oleObject10.bin"/><Relationship Id="rId7"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image" Target="../media/image24.png"/><Relationship Id="rId9"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slide" Target="slide14.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alt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Nguyễn</a:t>
            </a:r>
            <a:r>
              <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Hạnh</a:t>
            </a:r>
            <a:endPar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497179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bg1"/>
                </a:solidFill>
                <a:latin typeface="Arial" pitchFamily="34" charset="0"/>
                <a:ea typeface="Tahoma" panose="020B0604030504040204" pitchFamily="34" charset="0"/>
                <a:cs typeface="Arial" pitchFamily="34" charset="0"/>
              </a:rPr>
              <a:t>    </a:t>
            </a:r>
            <a:r>
              <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PHÒNG GD&amp;ĐT GIA LÂM</a:t>
            </a:r>
          </a:p>
          <a:p>
            <a:r>
              <a:rPr lang="en-US" alt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CỔ BI</a:t>
            </a:r>
          </a:p>
        </p:txBody>
      </p:sp>
      <p:sp>
        <p:nvSpPr>
          <p:cNvPr id="14" name="!!1">
            <a:extLst>
              <a:ext uri="{FF2B5EF4-FFF2-40B4-BE49-F238E27FC236}">
                <a16:creationId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dirty="0">
                <a:solidFill>
                  <a:srgbClr val="FFFF00"/>
                </a:solidFill>
                <a:latin typeface="Arial" pitchFamily="34" charset="0"/>
                <a:cs typeface="Arial" pitchFamily="34" charset="0"/>
              </a:rPr>
              <a:t>Tiết 6 - Bài 3: PHÉP CỘNG, PHÉP TRỪ CÁC SỐ TỰ NHIÊN</a:t>
            </a:r>
            <a:endParaRPr lang="en-US" sz="4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bị trừ    Số trừ    </a:t>
            </a:r>
            <a:r>
              <a:rPr lang="en-US" sz="2800">
                <a:latin typeface="Arial" pitchFamily="34" charset="0"/>
                <a:cs typeface="Arial" pitchFamily="34" charset="0"/>
              </a:rPr>
              <a:t>Hiệu</a:t>
            </a: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444324" y="2916841"/>
            <a:ext cx="9502578" cy="3108543"/>
          </a:xfrm>
          <a:prstGeom prst="rect">
            <a:avLst/>
          </a:prstGeom>
          <a:noFill/>
        </p:spPr>
        <p:txBody>
          <a:bodyPr wrap="square">
            <a:spAutoFit/>
          </a:bodyPr>
          <a:lstStyle/>
          <a:p>
            <a:pPr algn="just">
              <a:lnSpc>
                <a:spcPct val="150000"/>
              </a:lnSpc>
            </a:pPr>
            <a:r>
              <a:rPr lang="en-US" sz="2800" i="1" dirty="0" err="1">
                <a:latin typeface="Arial" pitchFamily="34" charset="0"/>
                <a:cs typeface="Arial" pitchFamily="34" charset="0"/>
              </a:rPr>
              <a:t>Lưu</a:t>
            </a:r>
            <a:r>
              <a:rPr lang="en-US" sz="2800" i="1" dirty="0">
                <a:latin typeface="Arial" pitchFamily="34" charset="0"/>
                <a:cs typeface="Arial" pitchFamily="34" charset="0"/>
              </a:rPr>
              <a:t> ý:</a:t>
            </a:r>
          </a:p>
          <a:p>
            <a:pPr algn="just">
              <a:lnSpc>
                <a:spcPct val="150000"/>
              </a:lnSpc>
            </a:pPr>
            <a:r>
              <a:rPr lang="en-US" sz="2800" i="1" dirty="0">
                <a:latin typeface="Arial" pitchFamily="34" charset="0"/>
                <a:cs typeface="Arial" pitchFamily="34" charset="0"/>
              </a:rPr>
              <a:t>a – b = c </a:t>
            </a:r>
            <a:r>
              <a:rPr lang="en-US" sz="2800" i="1" dirty="0" err="1">
                <a:latin typeface="Arial" pitchFamily="34" charset="0"/>
                <a:cs typeface="Arial" pitchFamily="34" charset="0"/>
              </a:rPr>
              <a:t>thì</a:t>
            </a:r>
            <a:r>
              <a:rPr lang="en-US" sz="2800" i="1" dirty="0">
                <a:latin typeface="Arial" pitchFamily="34" charset="0"/>
                <a:cs typeface="Arial" pitchFamily="34" charset="0"/>
              </a:rPr>
              <a:t> </a:t>
            </a:r>
          </a:p>
          <a:p>
            <a:pPr algn="just">
              <a:lnSpc>
                <a:spcPct val="150000"/>
              </a:lnSpc>
            </a:pPr>
            <a:endParaRPr lang="en-US" sz="2800" i="1" dirty="0">
              <a:latin typeface="Arial" pitchFamily="34" charset="0"/>
              <a:cs typeface="Arial" pitchFamily="34" charset="0"/>
            </a:endParaRPr>
          </a:p>
          <a:p>
            <a:pPr algn="just">
              <a:lnSpc>
                <a:spcPct val="150000"/>
              </a:lnSpc>
            </a:pPr>
            <a:r>
              <a:rPr lang="en-US" sz="2800" i="1" dirty="0">
                <a:latin typeface="Arial" pitchFamily="34" charset="0"/>
                <a:cs typeface="Arial" pitchFamily="34" charset="0"/>
              </a:rPr>
              <a:t>a + b = c </a:t>
            </a:r>
            <a:r>
              <a:rPr lang="en-US" sz="2800" i="1" dirty="0" err="1">
                <a:latin typeface="Arial" pitchFamily="34" charset="0"/>
                <a:cs typeface="Arial" pitchFamily="34" charset="0"/>
              </a:rPr>
              <a:t>thì</a:t>
            </a:r>
            <a:r>
              <a:rPr lang="en-US" sz="2800" i="1" dirty="0">
                <a:latin typeface="Arial" pitchFamily="34" charset="0"/>
                <a:cs typeface="Arial" pitchFamily="34" charset="0"/>
              </a:rPr>
              <a:t> </a:t>
            </a:r>
          </a:p>
          <a:p>
            <a:pPr algn="just"/>
            <a:endParaRPr lang="en-US" sz="2800" dirty="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24"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167574663"/>
              </p:ext>
            </p:extLst>
          </p:nvPr>
        </p:nvGraphicFramePr>
        <p:xfrm>
          <a:off x="3579506" y="4940944"/>
          <a:ext cx="1520097" cy="1043922"/>
        </p:xfrm>
        <a:graphic>
          <a:graphicData uri="http://schemas.openxmlformats.org/presentationml/2006/ole">
            <mc:AlternateContent xmlns:mc="http://schemas.openxmlformats.org/markup-compatibility/2006">
              <mc:Choice xmlns:v="urn:schemas-microsoft-com:vml" Requires="v">
                <p:oleObj spid="_x0000_s7225"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9506" y="4940944"/>
                        <a:ext cx="1520097" cy="1043922"/>
                      </a:xfrm>
                      <a:prstGeom prst="rect">
                        <a:avLst/>
                      </a:prstGeom>
                      <a:noFill/>
                    </p:spPr>
                  </p:pic>
                </p:oleObj>
              </mc:Fallback>
            </mc:AlternateContent>
          </a:graphicData>
        </a:graphic>
      </p:graphicFrame>
      <p:graphicFrame>
        <p:nvGraphicFramePr>
          <p:cNvPr id="3" name="Object 2">
            <a:extLst>
              <a:ext uri="{FF2B5EF4-FFF2-40B4-BE49-F238E27FC236}">
                <a16:creationId xmlns:a16="http://schemas.microsoft.com/office/drawing/2014/main" id="{B0D8B83D-8AAE-4CDD-AF23-130E974BAD6D}"/>
              </a:ext>
            </a:extLst>
          </p:cNvPr>
          <p:cNvGraphicFramePr>
            <a:graphicFrameLocks noChangeAspect="1"/>
          </p:cNvGraphicFramePr>
          <p:nvPr>
            <p:extLst>
              <p:ext uri="{D42A27DB-BD31-4B8C-83A1-F6EECF244321}">
                <p14:modId xmlns:p14="http://schemas.microsoft.com/office/powerpoint/2010/main" val="2413233442"/>
              </p:ext>
            </p:extLst>
          </p:nvPr>
        </p:nvGraphicFramePr>
        <p:xfrm>
          <a:off x="3537500" y="3645315"/>
          <a:ext cx="1402362" cy="1039682"/>
        </p:xfrm>
        <a:graphic>
          <a:graphicData uri="http://schemas.openxmlformats.org/presentationml/2006/ole">
            <mc:AlternateContent xmlns:mc="http://schemas.openxmlformats.org/markup-compatibility/2006">
              <mc:Choice xmlns:v="urn:schemas-microsoft-com:vml" Requires="v">
                <p:oleObj spid="_x0000_s7226" name="Equation" r:id="rId8" imgW="736560" imgH="545760" progId="Equation.DSMT4">
                  <p:embed/>
                </p:oleObj>
              </mc:Choice>
              <mc:Fallback>
                <p:oleObj name="Equation" r:id="rId8" imgW="736560" imgH="545760" progId="Equation.DSMT4">
                  <p:embed/>
                  <p:pic>
                    <p:nvPicPr>
                      <p:cNvPr id="0" name=""/>
                      <p:cNvPicPr/>
                      <p:nvPr/>
                    </p:nvPicPr>
                    <p:blipFill>
                      <a:blip r:embed="rId9"/>
                      <a:stretch>
                        <a:fillRect/>
                      </a:stretch>
                    </p:blipFill>
                    <p:spPr>
                      <a:xfrm>
                        <a:off x="3537500" y="3645315"/>
                        <a:ext cx="1402362" cy="1039682"/>
                      </a:xfrm>
                      <a:prstGeom prst="rect">
                        <a:avLst/>
                      </a:prstGeom>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rgbClr val="FF0000"/>
                </a:solidFill>
                <a:latin typeface="Arial" pitchFamily="34" charset="0"/>
                <a:cs typeface="Arial" pitchFamily="34" charset="0"/>
              </a:rPr>
              <a:t>b) </a:t>
            </a:r>
            <a:r>
              <a:rPr lang="en-US" b="1" dirty="0" err="1">
                <a:solidFill>
                  <a:srgbClr val="FF0000"/>
                </a:solidFill>
                <a:latin typeface="Arial" pitchFamily="34" charset="0"/>
                <a:cs typeface="Arial" pitchFamily="34" charset="0"/>
              </a:rPr>
              <a:t>Ví</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dụ</a:t>
            </a:r>
            <a:r>
              <a:rPr lang="en-US" b="1" dirty="0">
                <a:solidFill>
                  <a:srgbClr val="FF0000"/>
                </a:solidFill>
                <a:latin typeface="Arial" pitchFamily="34" charset="0"/>
                <a:cs typeface="Arial" pitchFamily="34" charset="0"/>
              </a:rPr>
              <a:t>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r>
              <a:rPr lang="en-US" sz="2800">
                <a:latin typeface="Arial" pitchFamily="34" charset="0"/>
                <a:ea typeface="Times New Roman" panose="02020603050405020304" pitchFamily="18" charset="0"/>
                <a:cs typeface="Arial" pitchFamily="34" charset="0"/>
              </a:rPr>
              <a:t>Từ x + 2015 = 2021 ta có</a:t>
            </a:r>
          </a:p>
          <a:p>
            <a:r>
              <a:rPr lang="en-US" sz="280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x = 6</a:t>
            </a:r>
          </a:p>
          <a:p>
            <a:r>
              <a:rPr lang="en-US" sz="280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x + 2015 = 2021</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Giải:</a:t>
            </a:r>
          </a:p>
          <a:p>
            <a:endParaRPr lang="en-US" sz="2800">
              <a:effectLst/>
              <a:latin typeface="Arial" pitchFamily="34" charset="0"/>
              <a:ea typeface="Times New Roman" panose="02020603050405020304" pitchFamily="18" charset="0"/>
              <a:cs typeface="Arial" pitchFamily="34" charset="0"/>
            </a:endParaRPr>
          </a:p>
          <a:p>
            <a:r>
              <a:rPr lang="en-US" sz="2800">
                <a:latin typeface="Arial" pitchFamily="34" charset="0"/>
                <a:ea typeface="Times New Roman" panose="02020603050405020304" pitchFamily="18" charset="0"/>
                <a:cs typeface="Arial" pitchFamily="34" charset="0"/>
              </a:rPr>
              <a:t>Từ 124 + (118 – x) = 217 ta có</a:t>
            </a:r>
          </a:p>
          <a:p>
            <a:r>
              <a:rPr lang="en-US" sz="2800">
                <a:latin typeface="Arial" pitchFamily="34" charset="0"/>
                <a:ea typeface="Times New Roman" panose="02020603050405020304" pitchFamily="18" charset="0"/>
                <a:cs typeface="Arial" pitchFamily="34" charset="0"/>
              </a:rPr>
              <a:t>                  118 – x = 217 – 124 </a:t>
            </a:r>
          </a:p>
          <a:p>
            <a:r>
              <a:rPr lang="en-US" sz="2800">
                <a:effectLst/>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118 – x = 93</a:t>
            </a:r>
          </a:p>
          <a:p>
            <a:r>
              <a:rPr lang="en-US" sz="280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x = 25</a:t>
            </a:r>
          </a:p>
          <a:p>
            <a:r>
              <a:rPr lang="en-US" sz="280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a:latin typeface="Arial" pitchFamily="34" charset="0"/>
                <a:ea typeface="Times New Roman" panose="02020603050405020304" pitchFamily="18" charset="0"/>
                <a:cs typeface="Arial" pitchFamily="34" charset="0"/>
              </a:rPr>
              <a:t>Tìm số tự nhiên x, biết: 124 + (118 – x) = 217</a:t>
            </a:r>
            <a:endParaRPr lang="en-US" sz="280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151140"/>
            <a:ext cx="6965104" cy="611312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6" r:id="rId3" imgW="6200169" imgH="5523455" progId="Excel.Chart.8">
                    <p:embed/>
                  </p:oleObj>
                </mc:Choice>
                <mc:Fallback>
                  <p:oleObj r:id="rId3" imgW="6200169" imgH="552345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61382" y="2847967"/>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5"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6"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7"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8"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856133" y="3073537"/>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9"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1: </a:t>
            </a:r>
            <a:r>
              <a:rPr lang="en-US" sz="2800" b="0">
                <a:solidFill>
                  <a:srgbClr val="FF0000"/>
                </a:solidFill>
                <a:latin typeface="Arial" pitchFamily="34" charset="0"/>
                <a:cs typeface="Arial" pitchFamily="34" charset="0"/>
              </a:rPr>
              <a:t>Tính nhanh  127 + 39 + 73</a:t>
            </a: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230</a:t>
            </a: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a:latin typeface="Arial" pitchFamily="34" charset="0"/>
                  <a:cs typeface="Arial" pitchFamily="34" charset="0"/>
                </a:endParaRPr>
              </a:p>
              <a:p>
                <a:r>
                  <a:rPr lang="en-US" sz="280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239</a:t>
            </a: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600</a:t>
            </a: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200</a:t>
            </a: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400</a:t>
            </a: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2: </a:t>
            </a:r>
            <a:r>
              <a:rPr lang="en-US" sz="2800" b="0">
                <a:solidFill>
                  <a:srgbClr val="FF0000"/>
                </a:solidFill>
                <a:latin typeface="Arial" pitchFamily="34" charset="0"/>
                <a:cs typeface="Arial" pitchFamily="34" charset="0"/>
              </a:rPr>
              <a:t>Tính nhanh  135 + 360 + 65 + 40</a:t>
            </a: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panose="02040503050406030204" pitchFamily="18" charset="0"/>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panose="02040503050406030204" pitchFamily="18" charset="0"/>
                            </a:rPr>
                          </m:ctrlPr>
                        </m:dPr>
                        <m:e>
                          <m:r>
                            <a:rPr lang="en-US" sz="2800" b="0" i="1" smtClean="0">
                              <a:latin typeface="Cambria Math"/>
                            </a:rPr>
                            <m:t>360+40</m:t>
                          </m:r>
                        </m:e>
                      </m:d>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370</a:t>
            </a: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254</a:t>
            </a: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360</a:t>
            </a: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3: </a:t>
            </a:r>
            <a:r>
              <a:rPr lang="en-US" sz="2800" b="0">
                <a:solidFill>
                  <a:srgbClr val="FF0000"/>
                </a:solidFill>
                <a:latin typeface="Arial" pitchFamily="34" charset="0"/>
                <a:cs typeface="Arial" pitchFamily="34" charset="0"/>
              </a:rPr>
              <a:t>Tìm số tự nhiên x biết x – 312 = 58</a:t>
            </a: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20</a:t>
            </a: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56</a:t>
            </a: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30</a:t>
            </a: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solidFill>
                  <a:srgbClr val="FF0000"/>
                </a:solidFill>
                <a:latin typeface="Arial" pitchFamily="34" charset="0"/>
                <a:cs typeface="Arial" pitchFamily="34" charset="0"/>
              </a:rPr>
              <a:t>Câu 4: </a:t>
            </a:r>
            <a:r>
              <a:rPr lang="en-US" sz="2800" b="0">
                <a:solidFill>
                  <a:srgbClr val="FF0000"/>
                </a:solidFill>
                <a:latin typeface="Arial" pitchFamily="34" charset="0"/>
                <a:cs typeface="Arial" pitchFamily="34" charset="0"/>
              </a:rPr>
              <a:t>Tìm số tự nhiên x biết x + 18 = 38</a:t>
            </a: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a:latin typeface="Arial" pitchFamily="34" charset="0"/>
                <a:cs typeface="Arial" pitchFamily="34" charset="0"/>
              </a:rPr>
              <a:t>2; 3 </a:t>
            </a:r>
            <a:r>
              <a:rPr lang="fr-FR" sz="2800">
                <a:latin typeface="Arial" pitchFamily="34" charset="0"/>
                <a:cs typeface="Arial" pitchFamily="34" charset="0"/>
              </a:rPr>
              <a:t>SGK trang 15,16.</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284476" y="748388"/>
            <a:ext cx="7105152"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i="1" dirty="0" err="1">
                <a:solidFill>
                  <a:schemeClr val="accent1">
                    <a:lumMod val="75000"/>
                  </a:schemeClr>
                </a:solidFill>
                <a:latin typeface="Arial" pitchFamily="34" charset="0"/>
                <a:cs typeface="Arial" pitchFamily="34" charset="0"/>
              </a:rPr>
              <a:t>Quãng</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đường</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từ</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Hà</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Nội</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đến</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Huế</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dài</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khoảng</a:t>
            </a:r>
            <a:r>
              <a:rPr lang="en-US" i="1" dirty="0">
                <a:solidFill>
                  <a:schemeClr val="accent1">
                    <a:lumMod val="75000"/>
                  </a:schemeClr>
                </a:solidFill>
                <a:latin typeface="Arial" pitchFamily="34" charset="0"/>
                <a:cs typeface="Arial" pitchFamily="34" charset="0"/>
              </a:rPr>
              <a:t> 658 km. </a:t>
            </a:r>
            <a:r>
              <a:rPr lang="en-US" i="1" dirty="0" err="1">
                <a:solidFill>
                  <a:schemeClr val="accent1">
                    <a:lumMod val="75000"/>
                  </a:schemeClr>
                </a:solidFill>
                <a:latin typeface="Arial" pitchFamily="34" charset="0"/>
                <a:cs typeface="Arial" pitchFamily="34" charset="0"/>
              </a:rPr>
              <a:t>Quãng</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đường</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từ</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Huế</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đến</a:t>
            </a:r>
            <a:r>
              <a:rPr lang="en-US" i="1" dirty="0">
                <a:solidFill>
                  <a:schemeClr val="accent1">
                    <a:lumMod val="75000"/>
                  </a:schemeClr>
                </a:solidFill>
                <a:latin typeface="Arial" pitchFamily="34" charset="0"/>
                <a:cs typeface="Arial" pitchFamily="34" charset="0"/>
              </a:rPr>
              <a:t> TP.HCM </a:t>
            </a:r>
            <a:r>
              <a:rPr lang="en-US" i="1" dirty="0" err="1">
                <a:solidFill>
                  <a:schemeClr val="accent1">
                    <a:lumMod val="75000"/>
                  </a:schemeClr>
                </a:solidFill>
                <a:latin typeface="Arial" pitchFamily="34" charset="0"/>
                <a:cs typeface="Arial" pitchFamily="34" charset="0"/>
              </a:rPr>
              <a:t>dài</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hơn</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quãng</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đường</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từ</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Hà</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Nội</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đến</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Huế</a:t>
            </a:r>
            <a:r>
              <a:rPr lang="en-US" i="1" dirty="0">
                <a:solidFill>
                  <a:schemeClr val="accent1">
                    <a:lumMod val="75000"/>
                  </a:schemeClr>
                </a:solidFill>
                <a:latin typeface="Arial" pitchFamily="34" charset="0"/>
                <a:cs typeface="Arial" pitchFamily="34" charset="0"/>
              </a:rPr>
              <a:t> </a:t>
            </a:r>
            <a:r>
              <a:rPr lang="en-US" i="1" dirty="0" err="1">
                <a:solidFill>
                  <a:schemeClr val="accent1">
                    <a:lumMod val="75000"/>
                  </a:schemeClr>
                </a:solidFill>
                <a:latin typeface="Arial" pitchFamily="34" charset="0"/>
                <a:cs typeface="Arial" pitchFamily="34" charset="0"/>
              </a:rPr>
              <a:t>khoảng</a:t>
            </a:r>
            <a:r>
              <a:rPr lang="en-US" i="1" dirty="0">
                <a:solidFill>
                  <a:schemeClr val="accent1">
                    <a:lumMod val="75000"/>
                  </a:schemeClr>
                </a:solidFill>
                <a:latin typeface="Arial" pitchFamily="34" charset="0"/>
                <a:cs typeface="Arial" pitchFamily="34" charset="0"/>
              </a:rPr>
              <a:t> 394km. </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284476" y="4288242"/>
            <a:ext cx="6819503" cy="109096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Arial" pitchFamily="34" charset="0"/>
                <a:cs typeface="Arial" pitchFamily="34" charset="0"/>
              </a:rPr>
              <a:t>? </a:t>
            </a:r>
            <a:r>
              <a:rPr lang="en-US" dirty="0" err="1">
                <a:latin typeface="Arial" pitchFamily="34" charset="0"/>
                <a:cs typeface="Arial" pitchFamily="34" charset="0"/>
              </a:rPr>
              <a:t>Quãng</a:t>
            </a:r>
            <a:r>
              <a:rPr lang="en-US" dirty="0">
                <a:latin typeface="Arial" pitchFamily="34" charset="0"/>
                <a:cs typeface="Arial" pitchFamily="34" charset="0"/>
              </a:rPr>
              <a:t> </a:t>
            </a:r>
            <a:r>
              <a:rPr lang="en-US" i="1" dirty="0" err="1">
                <a:latin typeface="Arial" pitchFamily="34" charset="0"/>
                <a:cs typeface="Arial" pitchFamily="34" charset="0"/>
              </a:rPr>
              <a:t>đường</a:t>
            </a:r>
            <a:r>
              <a:rPr lang="en-US" i="1" dirty="0">
                <a:latin typeface="Arial" pitchFamily="34" charset="0"/>
                <a:cs typeface="Arial" pitchFamily="34" charset="0"/>
              </a:rPr>
              <a:t> </a:t>
            </a:r>
            <a:r>
              <a:rPr lang="en-US" i="1" dirty="0" err="1">
                <a:latin typeface="Arial" pitchFamily="34" charset="0"/>
                <a:cs typeface="Arial" pitchFamily="34" charset="0"/>
              </a:rPr>
              <a:t>từ</a:t>
            </a:r>
            <a:r>
              <a:rPr lang="en-US" i="1" dirty="0">
                <a:latin typeface="Arial" pitchFamily="34" charset="0"/>
                <a:cs typeface="Arial" pitchFamily="34" charset="0"/>
              </a:rPr>
              <a:t> </a:t>
            </a:r>
            <a:r>
              <a:rPr lang="en-US" i="1" dirty="0" err="1">
                <a:latin typeface="Arial" pitchFamily="34" charset="0"/>
                <a:cs typeface="Arial" pitchFamily="34" charset="0"/>
              </a:rPr>
              <a:t>Hà</a:t>
            </a:r>
            <a:r>
              <a:rPr lang="en-US" i="1" dirty="0">
                <a:latin typeface="Arial" pitchFamily="34" charset="0"/>
                <a:cs typeface="Arial" pitchFamily="34" charset="0"/>
              </a:rPr>
              <a:t> </a:t>
            </a:r>
            <a:r>
              <a:rPr lang="en-US" i="1" dirty="0" err="1">
                <a:latin typeface="Arial" pitchFamily="34" charset="0"/>
                <a:cs typeface="Arial" pitchFamily="34" charset="0"/>
              </a:rPr>
              <a:t>Nội</a:t>
            </a:r>
            <a:r>
              <a:rPr lang="en-US" i="1" dirty="0">
                <a:latin typeface="Arial" pitchFamily="34" charset="0"/>
                <a:cs typeface="Arial" pitchFamily="34" charset="0"/>
              </a:rPr>
              <a:t> </a:t>
            </a:r>
            <a:r>
              <a:rPr lang="en-US" i="1" dirty="0" err="1">
                <a:latin typeface="Arial" pitchFamily="34" charset="0"/>
                <a:cs typeface="Arial" pitchFamily="34" charset="0"/>
              </a:rPr>
              <a:t>đến</a:t>
            </a:r>
            <a:r>
              <a:rPr lang="en-US" i="1" dirty="0">
                <a:latin typeface="Arial" pitchFamily="34" charset="0"/>
                <a:cs typeface="Arial" pitchFamily="34" charset="0"/>
              </a:rPr>
              <a:t> TP. </a:t>
            </a:r>
            <a:r>
              <a:rPr lang="en-US" i="1" dirty="0" err="1">
                <a:latin typeface="Arial" pitchFamily="34" charset="0"/>
                <a:cs typeface="Arial" pitchFamily="34" charset="0"/>
              </a:rPr>
              <a:t>Hồ</a:t>
            </a:r>
            <a:r>
              <a:rPr lang="en-US" i="1" dirty="0">
                <a:latin typeface="Arial" pitchFamily="34" charset="0"/>
                <a:cs typeface="Arial" pitchFamily="34" charset="0"/>
              </a:rPr>
              <a:t> </a:t>
            </a:r>
            <a:r>
              <a:rPr lang="en-US" i="1" dirty="0" err="1">
                <a:latin typeface="Arial" pitchFamily="34" charset="0"/>
                <a:cs typeface="Arial" pitchFamily="34" charset="0"/>
              </a:rPr>
              <a:t>Chí</a:t>
            </a:r>
            <a:r>
              <a:rPr lang="en-US" i="1" dirty="0">
                <a:latin typeface="Arial" pitchFamily="34" charset="0"/>
                <a:cs typeface="Arial" pitchFamily="34" charset="0"/>
              </a:rPr>
              <a:t> Minh </a:t>
            </a:r>
            <a:r>
              <a:rPr lang="en-US" i="1" dirty="0" err="1">
                <a:latin typeface="Arial" pitchFamily="34" charset="0"/>
                <a:cs typeface="Arial" pitchFamily="34" charset="0"/>
              </a:rPr>
              <a:t>dài</a:t>
            </a:r>
            <a:r>
              <a:rPr lang="en-US" i="1" dirty="0">
                <a:latin typeface="Arial" pitchFamily="34" charset="0"/>
                <a:cs typeface="Arial" pitchFamily="34" charset="0"/>
              </a:rPr>
              <a:t> </a:t>
            </a:r>
            <a:r>
              <a:rPr lang="en-US" i="1" dirty="0" err="1">
                <a:latin typeface="Arial" pitchFamily="34" charset="0"/>
                <a:cs typeface="Arial" pitchFamily="34" charset="0"/>
              </a:rPr>
              <a:t>khoảng</a:t>
            </a:r>
            <a:r>
              <a:rPr lang="en-US" i="1" dirty="0">
                <a:latin typeface="Arial" pitchFamily="34" charset="0"/>
                <a:cs typeface="Arial" pitchFamily="34" charset="0"/>
              </a:rPr>
              <a:t> bao </a:t>
            </a:r>
            <a:r>
              <a:rPr lang="en-US" i="1" dirty="0" err="1">
                <a:latin typeface="Arial" pitchFamily="34" charset="0"/>
                <a:cs typeface="Arial" pitchFamily="34" charset="0"/>
              </a:rPr>
              <a:t>nhiêu</a:t>
            </a:r>
            <a:r>
              <a:rPr lang="en-US" i="1" dirty="0">
                <a:latin typeface="Arial" pitchFamily="34" charset="0"/>
                <a:cs typeface="Arial" pitchFamily="34" charset="0"/>
              </a:rPr>
              <a:t> </a:t>
            </a:r>
            <a:r>
              <a:rPr lang="en-US" i="1" dirty="0" err="1">
                <a:latin typeface="Arial" pitchFamily="34" charset="0"/>
                <a:cs typeface="Arial" pitchFamily="34" charset="0"/>
              </a:rPr>
              <a:t>ki-lô-mét</a:t>
            </a:r>
            <a:r>
              <a:rPr lang="en-US" i="1" dirty="0">
                <a:latin typeface="Arial" pitchFamily="34" charset="0"/>
                <a:cs typeface="Arial" pitchFamily="34" charset="0"/>
              </a:rPr>
              <a:t>?”</a:t>
            </a:r>
            <a:endParaRPr lang="en-US" sz="4000" dirty="0">
              <a:latin typeface="Arial" pitchFamily="34" charset="0"/>
              <a:ea typeface="Tahoma"/>
              <a:cs typeface="Arial" pitchFamily="34" charset="0"/>
            </a:endParaRP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321" y="107270"/>
            <a:ext cx="4933411" cy="4794339"/>
          </a:xfrm>
          <a:prstGeom prst="rect">
            <a:avLst/>
          </a:prstGeom>
        </p:spPr>
      </p:pic>
      <p:pic>
        <p:nvPicPr>
          <p:cNvPr id="13"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20" y="2687610"/>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chemeClr val="accent1">
                    <a:lumMod val="75000"/>
                  </a:schemeClr>
                </a:solidFill>
                <a:latin typeface="Arial" pitchFamily="34" charset="0"/>
                <a:cs typeface="Arial" pitchFamily="34" charset="0"/>
              </a:rPr>
              <a:t>“</a:t>
            </a:r>
            <a:r>
              <a:rPr lang="en-US" i="1">
                <a:solidFill>
                  <a:schemeClr val="accent1">
                    <a:lumMod val="75000"/>
                  </a:schemeClr>
                </a:solidFill>
                <a:latin typeface="Arial" pitchFamily="34" charset="0"/>
                <a:cs typeface="Arial" pitchFamily="34" charset="0"/>
              </a:rPr>
              <a:t>Quãng đường từ Hà Nội đến Huế dài khoảng 658 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a16="http://schemas.microsoft.com/office/drawing/2014/main" id="{5CC79972-FF38-4665-82E6-9C18B2DBFC65}"/>
              </a:ext>
            </a:extLst>
          </p:cNvPr>
          <p:cNvSpPr txBox="1">
            <a:spLocks/>
          </p:cNvSpPr>
          <p:nvPr/>
        </p:nvSpPr>
        <p:spPr>
          <a:xfrm>
            <a:off x="4911528" y="2522293"/>
            <a:ext cx="5745765" cy="13158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u="sng" dirty="0" err="1">
                <a:solidFill>
                  <a:srgbClr val="FF0000"/>
                </a:solidFill>
                <a:latin typeface="Arial" pitchFamily="34" charset="0"/>
                <a:cs typeface="Arial" pitchFamily="34" charset="0"/>
              </a:rPr>
              <a:t>Giải</a:t>
            </a:r>
            <a:r>
              <a:rPr lang="en-US" b="1" u="sng" dirty="0">
                <a:solidFill>
                  <a:srgbClr val="FF0000"/>
                </a:solidFill>
                <a:latin typeface="Arial" pitchFamily="34" charset="0"/>
                <a:cs typeface="Arial" pitchFamily="34" charset="0"/>
              </a:rPr>
              <a:t>:</a:t>
            </a:r>
            <a:r>
              <a:rPr lang="en-US" dirty="0">
                <a:latin typeface="Arial" pitchFamily="34" charset="0"/>
                <a:cs typeface="Arial" pitchFamily="34" charset="0"/>
              </a:rPr>
              <a:t> </a:t>
            </a:r>
          </a:p>
          <a:p>
            <a:pPr marL="0" indent="0">
              <a:lnSpc>
                <a:spcPct val="100000"/>
              </a:lnSpc>
              <a:buNone/>
            </a:pPr>
            <a:r>
              <a:rPr lang="en-US" dirty="0">
                <a:latin typeface="Arial" pitchFamily="34" charset="0"/>
                <a:cs typeface="Arial" pitchFamily="34" charset="0"/>
              </a:rPr>
              <a:t>+ </a:t>
            </a:r>
            <a:r>
              <a:rPr lang="en-US" dirty="0" err="1">
                <a:latin typeface="Arial" pitchFamily="34" charset="0"/>
                <a:cs typeface="Arial" pitchFamily="34" charset="0"/>
              </a:rPr>
              <a:t>Chiều</a:t>
            </a:r>
            <a:r>
              <a:rPr lang="en-US" dirty="0">
                <a:latin typeface="Arial" pitchFamily="34" charset="0"/>
                <a:cs typeface="Arial" pitchFamily="34" charset="0"/>
              </a:rPr>
              <a:t> </a:t>
            </a:r>
            <a:r>
              <a:rPr lang="en-US" dirty="0" err="1">
                <a:latin typeface="Arial" pitchFamily="34" charset="0"/>
                <a:cs typeface="Arial" pitchFamily="34" charset="0"/>
              </a:rPr>
              <a:t>dài</a:t>
            </a:r>
            <a:r>
              <a:rPr lang="en-US" dirty="0">
                <a:latin typeface="Arial" pitchFamily="34" charset="0"/>
                <a:cs typeface="Arial" pitchFamily="34" charset="0"/>
              </a:rPr>
              <a:t> </a:t>
            </a:r>
            <a:r>
              <a:rPr lang="en-US" dirty="0" err="1">
                <a:latin typeface="Arial" pitchFamily="34" charset="0"/>
                <a:cs typeface="Arial" pitchFamily="34" charset="0"/>
              </a:rPr>
              <a:t>quãng</a:t>
            </a:r>
            <a:r>
              <a:rPr lang="en-US" dirty="0">
                <a:latin typeface="Arial" pitchFamily="34" charset="0"/>
                <a:cs typeface="Arial" pitchFamily="34" charset="0"/>
              </a:rPr>
              <a:t> </a:t>
            </a:r>
            <a:r>
              <a:rPr lang="en-US" dirty="0" err="1">
                <a:latin typeface="Arial" pitchFamily="34" charset="0"/>
                <a:cs typeface="Arial" pitchFamily="34" charset="0"/>
              </a:rPr>
              <a:t>đường</a:t>
            </a:r>
            <a:r>
              <a:rPr lang="en-US" dirty="0">
                <a:latin typeface="Arial" pitchFamily="34" charset="0"/>
                <a:cs typeface="Arial" pitchFamily="34" charset="0"/>
              </a:rPr>
              <a:t> </a:t>
            </a:r>
            <a:r>
              <a:rPr lang="en-US" dirty="0" err="1">
                <a:latin typeface="Arial" pitchFamily="34" charset="0"/>
                <a:cs typeface="Arial" pitchFamily="34" charset="0"/>
              </a:rPr>
              <a:t>từ</a:t>
            </a:r>
            <a:r>
              <a:rPr lang="en-US" dirty="0">
                <a:latin typeface="Arial" pitchFamily="34" charset="0"/>
                <a:cs typeface="Arial" pitchFamily="34" charset="0"/>
              </a:rPr>
              <a:t> </a:t>
            </a:r>
            <a:r>
              <a:rPr lang="en-US" dirty="0" err="1">
                <a:latin typeface="Arial" pitchFamily="34" charset="0"/>
                <a:cs typeface="Arial" pitchFamily="34" charset="0"/>
              </a:rPr>
              <a:t>Huế</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TP. </a:t>
            </a:r>
            <a:r>
              <a:rPr lang="en-US" dirty="0" err="1">
                <a:latin typeface="Arial" pitchFamily="34" charset="0"/>
                <a:cs typeface="Arial" pitchFamily="34" charset="0"/>
              </a:rPr>
              <a:t>Hồ</a:t>
            </a:r>
            <a:r>
              <a:rPr lang="en-US" dirty="0">
                <a:latin typeface="Arial" pitchFamily="34" charset="0"/>
                <a:cs typeface="Arial" pitchFamily="34" charset="0"/>
              </a:rPr>
              <a:t> </a:t>
            </a:r>
            <a:r>
              <a:rPr lang="en-US" dirty="0" err="1">
                <a:latin typeface="Arial" pitchFamily="34" charset="0"/>
                <a:cs typeface="Arial" pitchFamily="34" charset="0"/>
              </a:rPr>
              <a:t>Chí</a:t>
            </a:r>
            <a:r>
              <a:rPr lang="en-US" dirty="0">
                <a:latin typeface="Arial" pitchFamily="34" charset="0"/>
                <a:cs typeface="Arial" pitchFamily="34" charset="0"/>
              </a:rPr>
              <a:t> Minh </a:t>
            </a:r>
            <a:r>
              <a:rPr lang="en-US" dirty="0" err="1">
                <a:latin typeface="Arial" pitchFamily="34" charset="0"/>
                <a:cs typeface="Arial" pitchFamily="34" charset="0"/>
              </a:rPr>
              <a:t>là</a:t>
            </a:r>
            <a:r>
              <a:rPr lang="en-US" dirty="0">
                <a:latin typeface="Arial" pitchFamily="34" charset="0"/>
                <a:cs typeface="Arial" pitchFamily="34" charset="0"/>
              </a:rPr>
              <a:t>:</a:t>
            </a:r>
          </a:p>
        </p:txBody>
      </p:sp>
      <p:grpSp>
        <p:nvGrpSpPr>
          <p:cNvPr id="23" name="Group 22">
            <a:extLst>
              <a:ext uri="{FF2B5EF4-FFF2-40B4-BE49-F238E27FC236}">
                <a16:creationId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95"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5016987" y="4462827"/>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latin typeface="Arial" pitchFamily="34" charset="0"/>
                <a:cs typeface="Arial" pitchFamily="34" charset="0"/>
              </a:rPr>
              <a:t>+ </a:t>
            </a:r>
            <a:r>
              <a:rPr lang="en-US" dirty="0" err="1">
                <a:latin typeface="Arial" pitchFamily="34" charset="0"/>
                <a:cs typeface="Arial" pitchFamily="34" charset="0"/>
              </a:rPr>
              <a:t>Chiều</a:t>
            </a:r>
            <a:r>
              <a:rPr lang="en-US" dirty="0">
                <a:latin typeface="Arial" pitchFamily="34" charset="0"/>
                <a:cs typeface="Arial" pitchFamily="34" charset="0"/>
              </a:rPr>
              <a:t> </a:t>
            </a:r>
            <a:r>
              <a:rPr lang="en-US" dirty="0" err="1">
                <a:latin typeface="Arial" pitchFamily="34" charset="0"/>
                <a:cs typeface="Arial" pitchFamily="34" charset="0"/>
              </a:rPr>
              <a:t>dài</a:t>
            </a:r>
            <a:r>
              <a:rPr lang="en-US" dirty="0">
                <a:latin typeface="Arial" pitchFamily="34" charset="0"/>
                <a:cs typeface="Arial" pitchFamily="34" charset="0"/>
              </a:rPr>
              <a:t> </a:t>
            </a:r>
            <a:r>
              <a:rPr lang="en-US" dirty="0" err="1">
                <a:latin typeface="Arial" pitchFamily="34" charset="0"/>
                <a:cs typeface="Arial" pitchFamily="34" charset="0"/>
              </a:rPr>
              <a:t>quãng</a:t>
            </a:r>
            <a:r>
              <a:rPr lang="en-US" dirty="0">
                <a:latin typeface="Arial" pitchFamily="34" charset="0"/>
                <a:cs typeface="Arial" pitchFamily="34" charset="0"/>
              </a:rPr>
              <a:t> </a:t>
            </a:r>
            <a:r>
              <a:rPr lang="en-US" dirty="0" err="1">
                <a:latin typeface="Arial" pitchFamily="34" charset="0"/>
                <a:cs typeface="Arial" pitchFamily="34" charset="0"/>
              </a:rPr>
              <a:t>đường</a:t>
            </a:r>
            <a:r>
              <a:rPr lang="en-US" dirty="0">
                <a:latin typeface="Arial" pitchFamily="34" charset="0"/>
                <a:cs typeface="Arial" pitchFamily="34" charset="0"/>
              </a:rPr>
              <a:t> </a:t>
            </a:r>
            <a:r>
              <a:rPr lang="en-US" dirty="0" err="1">
                <a:latin typeface="Arial" pitchFamily="34" charset="0"/>
                <a:cs typeface="Arial" pitchFamily="34" charset="0"/>
              </a:rPr>
              <a:t>từ</a:t>
            </a:r>
            <a:r>
              <a:rPr lang="en-US" dirty="0">
                <a:latin typeface="Arial" pitchFamily="34" charset="0"/>
                <a:cs typeface="Arial" pitchFamily="34" charset="0"/>
              </a:rPr>
              <a:t> </a:t>
            </a:r>
            <a:r>
              <a:rPr lang="en-US" dirty="0" err="1">
                <a:latin typeface="Arial" pitchFamily="34" charset="0"/>
                <a:cs typeface="Arial" pitchFamily="34" charset="0"/>
              </a:rPr>
              <a:t>Hà</a:t>
            </a:r>
            <a:r>
              <a:rPr lang="en-US" dirty="0">
                <a:latin typeface="Arial" pitchFamily="34" charset="0"/>
                <a:cs typeface="Arial" pitchFamily="34" charset="0"/>
              </a:rPr>
              <a:t> </a:t>
            </a:r>
            <a:r>
              <a:rPr lang="en-US" dirty="0" err="1">
                <a:latin typeface="Arial" pitchFamily="34" charset="0"/>
                <a:cs typeface="Arial" pitchFamily="34" charset="0"/>
              </a:rPr>
              <a:t>Nội</a:t>
            </a:r>
            <a:r>
              <a:rPr lang="en-US" dirty="0">
                <a:latin typeface="Arial" pitchFamily="34" charset="0"/>
                <a:cs typeface="Arial" pitchFamily="34" charset="0"/>
              </a:rPr>
              <a:t> </a:t>
            </a:r>
            <a:r>
              <a:rPr lang="en-US" dirty="0" err="1">
                <a:latin typeface="Arial" pitchFamily="34" charset="0"/>
                <a:cs typeface="Arial" pitchFamily="34" charset="0"/>
              </a:rPr>
              <a:t>đến</a:t>
            </a:r>
            <a:r>
              <a:rPr lang="en-US" dirty="0">
                <a:latin typeface="Arial" pitchFamily="34" charset="0"/>
                <a:cs typeface="Arial" pitchFamily="34" charset="0"/>
              </a:rPr>
              <a:t> TP. </a:t>
            </a:r>
            <a:r>
              <a:rPr lang="en-US" dirty="0" err="1">
                <a:latin typeface="Arial" pitchFamily="34" charset="0"/>
                <a:cs typeface="Arial" pitchFamily="34" charset="0"/>
              </a:rPr>
              <a:t>Hồ</a:t>
            </a:r>
            <a:r>
              <a:rPr lang="en-US" dirty="0">
                <a:latin typeface="Arial" pitchFamily="34" charset="0"/>
                <a:cs typeface="Arial" pitchFamily="34" charset="0"/>
              </a:rPr>
              <a:t> </a:t>
            </a:r>
            <a:r>
              <a:rPr lang="en-US" dirty="0" err="1">
                <a:latin typeface="Arial" pitchFamily="34" charset="0"/>
                <a:cs typeface="Arial" pitchFamily="34" charset="0"/>
              </a:rPr>
              <a:t>Chí</a:t>
            </a:r>
            <a:r>
              <a:rPr lang="en-US" dirty="0">
                <a:latin typeface="Arial" pitchFamily="34" charset="0"/>
                <a:cs typeface="Arial" pitchFamily="34" charset="0"/>
              </a:rPr>
              <a:t> Minh </a:t>
            </a:r>
            <a:r>
              <a:rPr lang="en-US" dirty="0" err="1">
                <a:latin typeface="Arial" pitchFamily="34" charset="0"/>
                <a:cs typeface="Arial" pitchFamily="34" charset="0"/>
              </a:rPr>
              <a:t>là</a:t>
            </a:r>
            <a:r>
              <a:rPr lang="en-US" dirty="0">
                <a:latin typeface="Arial" pitchFamily="34" charset="0"/>
                <a:cs typeface="Arial" pitchFamily="34" charset="0"/>
              </a:rPr>
              <a:t>:</a:t>
            </a: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96"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a:latin typeface="Arial" pitchFamily="34" charset="0"/>
                  <a:cs typeface="Arial" pitchFamily="34" charset="0"/>
                </a:rPr>
                <a:t>HN</a:t>
              </a: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a:latin typeface="Arial" pitchFamily="34" charset="0"/>
                  <a:cs typeface="Arial" pitchFamily="34" charset="0"/>
                </a:rPr>
                <a:t>Huế</a:t>
              </a: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a:latin typeface="Arial" pitchFamily="34" charset="0"/>
                  <a:cs typeface="Arial" pitchFamily="34" charset="0"/>
                </a:rPr>
                <a:t>HCM</a:t>
              </a:r>
            </a:p>
          </p:txBody>
        </p:sp>
      </p:grpSp>
      <p:pic>
        <p:nvPicPr>
          <p:cNvPr id="37" name="!!3">
            <a:extLst>
              <a:ext uri="{FF2B5EF4-FFF2-40B4-BE49-F238E27FC236}">
                <a16:creationId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trên cũng như hiểu rõ hơn về các tính chất của phép cộng, phép trừ, chúng ta sẽ tìm hiểu trong bài ngày hôm nay?”</a:t>
            </a:r>
            <a:endParaRPr lang="en-US" sz="2800">
              <a:latin typeface="Arial" pitchFamily="34" charset="0"/>
              <a:cs typeface="Arial" pitchFamily="34" charset="0"/>
            </a:endParaRPr>
          </a:p>
        </p:txBody>
      </p:sp>
      <p:sp>
        <p:nvSpPr>
          <p:cNvPr id="13" name="TextBox 12">
            <a:extLst>
              <a:ext uri="{FF2B5EF4-FFF2-40B4-BE49-F238E27FC236}">
                <a16:creationId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dirty="0" err="1">
                <a:solidFill>
                  <a:srgbClr val="FF0000"/>
                </a:solidFill>
                <a:latin typeface="Arial" pitchFamily="34" charset="0"/>
                <a:cs typeface="Arial" pitchFamily="34" charset="0"/>
              </a:rPr>
              <a:t>Tiết</a:t>
            </a:r>
            <a:r>
              <a:rPr lang="en-US" sz="3600" b="1" i="1" dirty="0">
                <a:solidFill>
                  <a:srgbClr val="FF0000"/>
                </a:solidFill>
                <a:latin typeface="Arial" pitchFamily="34" charset="0"/>
                <a:cs typeface="Arial" pitchFamily="34" charset="0"/>
              </a:rPr>
              <a:t> 6- </a:t>
            </a:r>
            <a:r>
              <a:rPr lang="en-US" sz="3600" b="1" i="1" dirty="0" err="1">
                <a:solidFill>
                  <a:srgbClr val="FF0000"/>
                </a:solidFill>
                <a:latin typeface="Arial" pitchFamily="34" charset="0"/>
                <a:cs typeface="Arial" pitchFamily="34" charset="0"/>
              </a:rPr>
              <a:t>Bài</a:t>
            </a:r>
            <a:r>
              <a:rPr lang="en-US" sz="3600" b="1" i="1" dirty="0">
                <a:solidFill>
                  <a:srgbClr val="FF0000"/>
                </a:solidFill>
                <a:latin typeface="Arial" pitchFamily="34" charset="0"/>
                <a:cs typeface="Arial" pitchFamily="34" charset="0"/>
              </a:rPr>
              <a:t> 3: </a:t>
            </a:r>
            <a:r>
              <a:rPr lang="en-US" sz="3600" b="1" i="1" dirty="0" err="1">
                <a:solidFill>
                  <a:srgbClr val="FF0000"/>
                </a:solidFill>
                <a:latin typeface="Arial" pitchFamily="34" charset="0"/>
                <a:cs typeface="Arial" pitchFamily="34" charset="0"/>
              </a:rPr>
              <a:t>Phép</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cộng</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phép</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trừ</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các</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số</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tự</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nhiên</a:t>
            </a:r>
            <a:r>
              <a:rPr lang="en-US" sz="3600" b="1" i="1" dirty="0">
                <a:solidFill>
                  <a:srgbClr val="FF0000"/>
                </a:solidFill>
                <a:latin typeface="Arial" pitchFamily="34" charset="0"/>
                <a:cs typeface="Arial" pitchFamily="34" charset="0"/>
              </a:rPr>
              <a:t> (</a:t>
            </a:r>
            <a:r>
              <a:rPr lang="en-US" sz="3600" b="1" i="1" dirty="0" err="1">
                <a:solidFill>
                  <a:srgbClr val="FF0000"/>
                </a:solidFill>
                <a:latin typeface="Arial" pitchFamily="34" charset="0"/>
                <a:cs typeface="Arial" pitchFamily="34" charset="0"/>
              </a:rPr>
              <a:t>tiết</a:t>
            </a:r>
            <a:r>
              <a:rPr lang="en-US" sz="3600" b="1" i="1" dirty="0">
                <a:solidFill>
                  <a:srgbClr val="FF0000"/>
                </a:solidFill>
                <a:latin typeface="Arial" pitchFamily="34" charset="0"/>
                <a:cs typeface="Arial" pitchFamily="34" charset="0"/>
              </a:rPr>
              <a:t> 1)</a:t>
            </a:r>
            <a:endParaRPr lang="en-US"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87"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Số hạng    </a:t>
            </a:r>
            <a:r>
              <a:rPr lang="en-US" sz="2800">
                <a:latin typeface="Arial" pitchFamily="34" charset="0"/>
                <a:cs typeface="Arial" pitchFamily="34" charset="0"/>
              </a:rPr>
              <a:t>Tổng</a:t>
            </a:r>
          </a:p>
        </p:txBody>
      </p:sp>
      <p:sp>
        <p:nvSpPr>
          <p:cNvPr id="16" name="Content Placeholder 2">
            <a:extLst>
              <a:ext uri="{FF2B5EF4-FFF2-40B4-BE49-F238E27FC236}">
                <a16:creationId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solidFill>
                  <a:srgbClr val="FF0000"/>
                </a:solidFill>
                <a:latin typeface="Arial" pitchFamily="34" charset="0"/>
                <a:cs typeface="Arial" pitchFamily="34" charset="0"/>
              </a:rPr>
              <a:t>? Hãy nêu 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đổi</a:t>
            </a: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88"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89"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90"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panose="02040503050406030204" pitchFamily="18" charset="0"/>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89 + 76 + 24</a:t>
            </a:r>
          </a:p>
          <a:p>
            <a:r>
              <a:rPr lang="en-US" sz="2800">
                <a:latin typeface="Arial" pitchFamily="34" charset="0"/>
                <a:ea typeface="Times New Roman" panose="02020603050405020304" pitchFamily="18" charset="0"/>
                <a:cs typeface="Arial" pitchFamily="34" charset="0"/>
              </a:rPr>
              <a:t>  = 89 + (76 + 24) (tính chất kết hợp)</a:t>
            </a:r>
          </a:p>
          <a:p>
            <a:r>
              <a:rPr lang="en-US" sz="280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189</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65 + 97 + 35</a:t>
            </a:r>
          </a:p>
          <a:p>
            <a:r>
              <a:rPr lang="en-US" sz="2800">
                <a:latin typeface="Arial" pitchFamily="34" charset="0"/>
                <a:ea typeface="Times New Roman" panose="02020603050405020304" pitchFamily="18" charset="0"/>
                <a:cs typeface="Arial" pitchFamily="34" charset="0"/>
              </a:rPr>
              <a:t>  = 65 + 35 + 97 (tính chất giao hoán)</a:t>
            </a:r>
          </a:p>
          <a:p>
            <a:r>
              <a:rPr lang="en-US" sz="2800">
                <a:latin typeface="Arial" pitchFamily="34" charset="0"/>
                <a:ea typeface="Times New Roman" panose="02020603050405020304" pitchFamily="18" charset="0"/>
                <a:cs typeface="Arial" pitchFamily="34" charset="0"/>
              </a:rPr>
              <a:t>  = (65 + 35) + 97 (tính chất kết hợp)</a:t>
            </a:r>
          </a:p>
          <a:p>
            <a:r>
              <a:rPr lang="en-US" sz="280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197</a:t>
            </a: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Quan sát VD 1 SGK</a:t>
            </a: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solidFill>
                  <a:srgbClr val="FF0000"/>
                </a:solidFill>
                <a:latin typeface="Arial" pitchFamily="34" charset="0"/>
                <a:cs typeface="Arial" pitchFamily="34" charset="0"/>
              </a:rPr>
              <a:t>b) </a:t>
            </a:r>
            <a:r>
              <a:rPr lang="en-US" b="1" dirty="0" err="1">
                <a:solidFill>
                  <a:srgbClr val="FF0000"/>
                </a:solidFill>
                <a:latin typeface="Arial" pitchFamily="34" charset="0"/>
                <a:cs typeface="Arial" pitchFamily="34" charset="0"/>
              </a:rPr>
              <a:t>Ví</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 58 + 42 + 76 (tính chất giao hoán)</a:t>
            </a:r>
            <a:endParaRPr lang="en-US" sz="2800">
              <a:effectLst/>
              <a:latin typeface="Arial" pitchFamily="34" charset="0"/>
              <a:ea typeface="Times New Roman" panose="02020603050405020304" pitchFamily="18" charset="0"/>
              <a:cs typeface="Arial" pitchFamily="34" charset="0"/>
            </a:endParaRPr>
          </a:p>
          <a:p>
            <a:r>
              <a:rPr lang="en-US" sz="2800">
                <a:latin typeface="Arial" pitchFamily="34" charset="0"/>
                <a:ea typeface="Times New Roman" panose="02020603050405020304" pitchFamily="18" charset="0"/>
                <a:cs typeface="Arial" pitchFamily="34" charset="0"/>
              </a:rPr>
              <a:t>  = (58 + 42) + 76 (tính chất kết hợp)</a:t>
            </a:r>
          </a:p>
          <a:p>
            <a:r>
              <a:rPr lang="en-US" sz="2800">
                <a:effectLst/>
                <a:latin typeface="Arial" pitchFamily="34" charset="0"/>
                <a:ea typeface="Times New Roman" panose="02020603050405020304" pitchFamily="18" charset="0"/>
                <a:cs typeface="Arial" pitchFamily="34" charset="0"/>
              </a:rPr>
              <a:t>  = 100 + 76</a:t>
            </a:r>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176</a:t>
            </a: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a:latin typeface="Arial" pitchFamily="34" charset="0"/>
                <a:ea typeface="Times New Roman" panose="02020603050405020304" pitchFamily="18" charset="0"/>
                <a:cs typeface="Arial" pitchFamily="34" charset="0"/>
              </a:rPr>
              <a:t>  = (66 + 34) + 27 (tính chất kết hợp)</a:t>
            </a:r>
          </a:p>
          <a:p>
            <a:r>
              <a:rPr lang="en-US" sz="280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a:effectLst/>
                <a:latin typeface="Arial" pitchFamily="34" charset="0"/>
                <a:ea typeface="Times New Roman" panose="02020603050405020304" pitchFamily="18" charset="0"/>
                <a:cs typeface="Arial" pitchFamily="34" charset="0"/>
              </a:rPr>
              <a:t>= 127</a:t>
            </a:r>
          </a:p>
        </p:txBody>
      </p:sp>
      <p:sp>
        <p:nvSpPr>
          <p:cNvPr id="18" name="TextBox 17">
            <a:extLst>
              <a:ext uri="{FF2B5EF4-FFF2-40B4-BE49-F238E27FC236}">
                <a16:creationId xmlns:a16="http://schemas.microsoft.com/office/drawing/2014/main"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b) 66 + 34 + 27</a:t>
            </a:r>
            <a:endParaRPr lang="en-US" sz="28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a16="http://schemas.microsoft.com/office/drawing/2014/main"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giá 125 000 đồng, áo khoác giá 140 000 đồng, quần âu giá 160 000 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a16="http://schemas.microsoft.com/office/drawing/2014/main"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a:solidFill>
                  <a:srgbClr val="1F4E79"/>
                </a:solidFill>
                <a:latin typeface="Arial" pitchFamily="34" charset="0"/>
                <a:cs typeface="Arial" pitchFamily="34" charset="0"/>
              </a:rPr>
              <a:t>Giải:</a:t>
            </a:r>
            <a:r>
              <a:rPr lang="en-US" sz="2800">
                <a:solidFill>
                  <a:srgbClr val="1F4E79"/>
                </a:solidFill>
                <a:latin typeface="Arial" pitchFamily="34" charset="0"/>
                <a:cs typeface="Arial" pitchFamily="34" charset="0"/>
              </a:rPr>
              <a:t> </a:t>
            </a:r>
            <a:r>
              <a:rPr lang="en-US" sz="2800">
                <a:latin typeface="Arial" pitchFamily="34" charset="0"/>
                <a:cs typeface="Arial" pitchFamily="34" charset="0"/>
              </a:rPr>
              <a:t>Số tiền mẹ An đã mua đồng phục cho An là:</a:t>
            </a:r>
          </a:p>
          <a:p>
            <a:r>
              <a:rPr lang="en-US" sz="2800">
                <a:effectLst/>
                <a:latin typeface="Arial" pitchFamily="34" charset="0"/>
                <a:ea typeface="Times New Roman" panose="02020603050405020304" pitchFamily="18" charset="0"/>
                <a:cs typeface="Arial" pitchFamily="34" charset="0"/>
              </a:rPr>
              <a:t>125 000 + 140 000 + 160 000</a:t>
            </a:r>
          </a:p>
          <a:p>
            <a:r>
              <a:rPr lang="en-US" sz="2800">
                <a:latin typeface="Arial" pitchFamily="34" charset="0"/>
                <a:ea typeface="Times New Roman" panose="02020603050405020304" pitchFamily="18" charset="0"/>
                <a:cs typeface="Arial" pitchFamily="34" charset="0"/>
              </a:rPr>
              <a:t>= 125 000 + (140 000 + 160 000)</a:t>
            </a:r>
          </a:p>
          <a:p>
            <a:r>
              <a:rPr lang="en-US" sz="2800">
                <a:effectLst/>
                <a:latin typeface="Arial" pitchFamily="34" charset="0"/>
                <a:ea typeface="Times New Roman" panose="02020603050405020304" pitchFamily="18" charset="0"/>
                <a:cs typeface="Arial" pitchFamily="34" charset="0"/>
              </a:rPr>
              <a:t>= 125 000 + 300 000</a:t>
            </a:r>
          </a:p>
          <a:p>
            <a:r>
              <a:rPr lang="en-US" sz="2800">
                <a:effectLst/>
                <a:latin typeface="Arial" pitchFamily="34" charset="0"/>
                <a:ea typeface="Times New Roman" panose="02020603050405020304" pitchFamily="18" charset="0"/>
                <a:cs typeface="Arial" pitchFamily="34" charset="0"/>
              </a:rPr>
              <a:t>= 425 000 (đồng)</a:t>
            </a:r>
          </a:p>
        </p:txBody>
      </p:sp>
      <p:pic>
        <p:nvPicPr>
          <p:cNvPr id="1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758</TotalTime>
  <Words>1147</Words>
  <Application>Microsoft Office PowerPoint</Application>
  <PresentationFormat>Widescreen</PresentationFormat>
  <Paragraphs>153</Paragraphs>
  <Slides>20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0" baseType="lpstr">
      <vt:lpstr>Arial</vt:lpstr>
      <vt:lpstr>Calibri</vt:lpstr>
      <vt:lpstr>Calibri Light</vt:lpstr>
      <vt:lpstr>Cambria Math</vt:lpstr>
      <vt:lpstr>Rockwell</vt:lpstr>
      <vt:lpstr>Tahoma</vt:lpstr>
      <vt:lpstr>Times New Roman</vt: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hanh nguyen</cp:lastModifiedBy>
  <cp:revision>52</cp:revision>
  <dcterms:created xsi:type="dcterms:W3CDTF">2021-06-07T13:44:30Z</dcterms:created>
  <dcterms:modified xsi:type="dcterms:W3CDTF">2022-09-14T14:33:47Z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